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9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E449053-4DB1-4C97-B414-6238323F5D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712F9FD-BFDE-4E56-9624-D271752F35A5}" type="datetimeFigureOut">
              <a:rPr lang="zh-TW" altLang="en-US" smtClean="0"/>
              <a:t>2013/1/9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32859"/>
            <a:ext cx="7848872" cy="3036101"/>
          </a:xfrm>
        </p:spPr>
        <p:txBody>
          <a:bodyPr/>
          <a:lstStyle/>
          <a:p>
            <a:r>
              <a:rPr lang="en-US" altLang="zh-TW" sz="4400" b="1" dirty="0"/>
              <a:t>Efficient Packet Pattern Matching for Gigabit Network Intrusion Detection </a:t>
            </a:r>
            <a:r>
              <a:rPr lang="en-US" altLang="zh-TW" sz="4400" b="1" dirty="0" smtClean="0"/>
              <a:t>using GPUs 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4509120"/>
            <a:ext cx="6904856" cy="172325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mtClean="0"/>
              <a:t>Date:102/1/9</a:t>
            </a:r>
            <a:endParaRPr lang="en-US" altLang="zh-TW" dirty="0" smtClean="0"/>
          </a:p>
          <a:p>
            <a:pPr algn="l"/>
            <a:r>
              <a:rPr lang="en-US" altLang="zh-TW" dirty="0" err="1" smtClean="0"/>
              <a:t>Publisher:IEEE</a:t>
            </a:r>
            <a:r>
              <a:rPr lang="en-US" altLang="zh-TW" dirty="0" smtClean="0"/>
              <a:t> HPCC 2012</a:t>
            </a:r>
            <a:endParaRPr lang="en-US" altLang="zh-TW" dirty="0"/>
          </a:p>
          <a:p>
            <a:r>
              <a:rPr lang="en-US" altLang="zh-TW" dirty="0" err="1" smtClean="0"/>
              <a:t>Author:</a:t>
            </a:r>
            <a:r>
              <a:rPr lang="en-US" altLang="zh-TW" dirty="0" err="1"/>
              <a:t>Che-Lun</a:t>
            </a:r>
            <a:r>
              <a:rPr lang="en-US" altLang="zh-TW" dirty="0"/>
              <a:t> </a:t>
            </a:r>
            <a:r>
              <a:rPr lang="en-US" altLang="zh-TW" dirty="0" smtClean="0"/>
              <a:t>Hung,</a:t>
            </a:r>
            <a:r>
              <a:rPr lang="en-US" altLang="zh-TW" dirty="0"/>
              <a:t> Hsiao-</a:t>
            </a:r>
            <a:r>
              <a:rPr lang="en-US" altLang="zh-TW" dirty="0" err="1"/>
              <a:t>hsi</a:t>
            </a:r>
            <a:r>
              <a:rPr lang="en-US" altLang="zh-TW" dirty="0"/>
              <a:t> Wang, Chin-Yuan </a:t>
            </a:r>
            <a:r>
              <a:rPr lang="en-US" altLang="zh-TW" dirty="0" smtClean="0"/>
              <a:t>Chang,</a:t>
            </a:r>
            <a:r>
              <a:rPr lang="en-US" altLang="zh-TW" dirty="0"/>
              <a:t> Chun-Yuan Lin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Presenter : Shi-</a:t>
            </a:r>
            <a:r>
              <a:rPr lang="en-US" altLang="zh-TW" dirty="0" err="1" smtClean="0"/>
              <a:t>qu</a:t>
            </a:r>
            <a:r>
              <a:rPr lang="en-US" altLang="zh-TW" dirty="0" smtClean="0"/>
              <a:t> Yu</a:t>
            </a:r>
          </a:p>
          <a:p>
            <a:pPr algn="l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151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744710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9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EXPERIMENT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601311"/>
              </p:ext>
            </p:extLst>
          </p:nvPr>
        </p:nvGraphicFramePr>
        <p:xfrm>
          <a:off x="457200" y="1600200"/>
          <a:ext cx="4834880" cy="212768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889915"/>
                <a:gridCol w="2944965"/>
              </a:tblGrid>
              <a:tr h="70922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CPU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Intel</a:t>
                      </a:r>
                      <a:r>
                        <a:rPr lang="en-US" altLang="zh-TW" baseline="0" dirty="0" smtClean="0"/>
                        <a:t> i3 540 3.07GHz</a:t>
                      </a:r>
                      <a:endParaRPr lang="zh-TW" altLang="en-US" dirty="0"/>
                    </a:p>
                  </a:txBody>
                  <a:tcPr/>
                </a:tc>
              </a:tr>
              <a:tr h="70922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Host</a:t>
                      </a:r>
                      <a:r>
                        <a:rPr lang="en-US" altLang="zh-TW" baseline="0" dirty="0" smtClean="0"/>
                        <a:t> memory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8GB DDRIII-1333</a:t>
                      </a:r>
                      <a:endParaRPr lang="zh-TW" altLang="en-US" dirty="0"/>
                    </a:p>
                  </a:txBody>
                  <a:tcPr/>
                </a:tc>
              </a:tr>
              <a:tr h="70922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GPU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GeForceGTS</a:t>
                      </a:r>
                      <a:r>
                        <a:rPr lang="en-US" altLang="zh-TW" baseline="0" dirty="0" smtClean="0"/>
                        <a:t> 450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778886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77858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7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EXPERIMENT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77085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5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16824" cy="1371600"/>
          </a:xfrm>
        </p:spPr>
        <p:txBody>
          <a:bodyPr>
            <a:noAutofit/>
          </a:bodyPr>
          <a:lstStyle/>
          <a:p>
            <a:r>
              <a:rPr lang="en-US" altLang="zh-TW" sz="3200" b="1" dirty="0"/>
              <a:t>GPGPU PROGRAMMING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/>
            <a:r>
              <a:rPr lang="en-US" altLang="zh-TW" i="1" dirty="0"/>
              <a:t>Global Memory</a:t>
            </a:r>
          </a:p>
          <a:p>
            <a:pPr marL="324000" indent="0">
              <a:buNone/>
            </a:pPr>
            <a:r>
              <a:rPr lang="en-US" altLang="zh-TW" dirty="0" smtClean="0"/>
              <a:t>	Global </a:t>
            </a:r>
            <a:r>
              <a:rPr lang="en-US" altLang="zh-TW" dirty="0"/>
              <a:t>memory is the biggest memory region available</a:t>
            </a:r>
          </a:p>
          <a:p>
            <a:pPr marL="324000" indent="0">
              <a:buNone/>
            </a:pPr>
            <a:r>
              <a:rPr lang="en-US" altLang="zh-TW" dirty="0"/>
              <a:t>on CUDA devices and is capable of storing hundreds </a:t>
            </a:r>
            <a:r>
              <a:rPr lang="en-US" altLang="zh-TW" dirty="0" smtClean="0"/>
              <a:t>of megabytes </a:t>
            </a:r>
            <a:r>
              <a:rPr lang="en-US" altLang="zh-TW" dirty="0"/>
              <a:t>of data. In the CUDA Fermi architecture [17], the</a:t>
            </a:r>
          </a:p>
          <a:p>
            <a:pPr marL="324000" indent="0">
              <a:buNone/>
            </a:pPr>
            <a:r>
              <a:rPr lang="en-US" altLang="zh-TW" dirty="0"/>
              <a:t>L1 cache per SM multiprocessor is configurable to </a:t>
            </a:r>
            <a:r>
              <a:rPr lang="en-US" altLang="zh-TW" dirty="0" smtClean="0"/>
              <a:t>support the </a:t>
            </a:r>
            <a:r>
              <a:rPr lang="en-US" altLang="zh-TW" dirty="0"/>
              <a:t>global memory operations. Therefore, the access </a:t>
            </a:r>
            <a:r>
              <a:rPr lang="en-US" altLang="zh-TW" dirty="0" smtClean="0"/>
              <a:t>latency of global </a:t>
            </a:r>
            <a:r>
              <a:rPr lang="en-US" altLang="zh-TW" dirty="0"/>
              <a:t>memory is comparable to other GPU </a:t>
            </a:r>
            <a:r>
              <a:rPr lang="en-US" altLang="zh-TW" dirty="0" smtClean="0"/>
              <a:t>memory architectures</a:t>
            </a:r>
            <a:r>
              <a:rPr lang="en-US" altLang="zh-TW" dirty="0"/>
              <a:t>.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344151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GPGPU PROGRAMMING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/>
            <a:r>
              <a:rPr lang="en-US" altLang="zh-TW" i="1" dirty="0"/>
              <a:t>Constant </a:t>
            </a:r>
            <a:r>
              <a:rPr lang="en-US" altLang="zh-TW" i="1" dirty="0" smtClean="0"/>
              <a:t>Memory</a:t>
            </a:r>
          </a:p>
          <a:p>
            <a:pPr marL="324000" indent="0">
              <a:buNone/>
            </a:pPr>
            <a:r>
              <a:rPr lang="en-US" altLang="zh-TW" dirty="0"/>
              <a:t>Constant memory is a small read-only memory region</a:t>
            </a:r>
          </a:p>
          <a:p>
            <a:pPr marL="324000" indent="0">
              <a:buNone/>
            </a:pPr>
            <a:r>
              <a:rPr lang="en-US" altLang="zh-TW" dirty="0"/>
              <a:t>that resides in DRAM on CUDA devices. It is globally</a:t>
            </a:r>
          </a:p>
          <a:p>
            <a:pPr marL="324000" indent="0">
              <a:buNone/>
            </a:pPr>
            <a:r>
              <a:rPr lang="en-US" altLang="zh-TW" dirty="0"/>
              <a:t>accessible memory for all threads. Since Constant memory</a:t>
            </a:r>
          </a:p>
          <a:p>
            <a:pPr marL="324000" indent="0">
              <a:buNone/>
            </a:pPr>
            <a:r>
              <a:rPr lang="en-US" altLang="zh-TW" dirty="0"/>
              <a:t>has on-chip cache, the access latency is short. The cost of a</a:t>
            </a:r>
          </a:p>
          <a:p>
            <a:pPr marL="324000" indent="0">
              <a:buNone/>
            </a:pPr>
            <a:r>
              <a:rPr lang="en-US" altLang="zh-TW" dirty="0"/>
              <a:t>cache-hit is as a local register access, but the cost of a </a:t>
            </a:r>
            <a:r>
              <a:rPr lang="en-US" altLang="zh-TW" dirty="0" smtClean="0"/>
              <a:t>cache miss is </a:t>
            </a:r>
            <a:r>
              <a:rPr lang="en-US" altLang="zh-TW" dirty="0"/>
              <a:t>as a global memory access on devices. The constant</a:t>
            </a:r>
          </a:p>
          <a:p>
            <a:pPr marL="324000" indent="0">
              <a:buNone/>
            </a:pPr>
            <a:r>
              <a:rPr lang="en-US" altLang="zh-TW" dirty="0"/>
              <a:t>memory is limited to its size.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737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GPGPU PROGRAMMING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indent="-342900"/>
            <a:r>
              <a:rPr lang="en-US" altLang="zh-TW" i="1" dirty="0"/>
              <a:t>Texture </a:t>
            </a:r>
            <a:r>
              <a:rPr lang="en-US" altLang="zh-TW" i="1" dirty="0" smtClean="0"/>
              <a:t>memory</a:t>
            </a:r>
          </a:p>
          <a:p>
            <a:pPr marL="324000" indent="0">
              <a:buNone/>
            </a:pPr>
            <a:r>
              <a:rPr lang="en-US" altLang="zh-TW" dirty="0"/>
              <a:t>Each multi-processor on the CUDA device equips </a:t>
            </a:r>
            <a:r>
              <a:rPr lang="en-US" altLang="zh-TW" dirty="0" smtClean="0"/>
              <a:t>a 64KB </a:t>
            </a:r>
            <a:r>
              <a:rPr lang="en-US" altLang="zh-TW" dirty="0"/>
              <a:t>texture cache which can be bound to one or </a:t>
            </a:r>
            <a:r>
              <a:rPr lang="en-US" altLang="zh-TW" dirty="0" smtClean="0"/>
              <a:t>more arbitrarily </a:t>
            </a:r>
            <a:r>
              <a:rPr lang="en-US" altLang="zh-TW" dirty="0"/>
              <a:t>sized region of global memory. Texture </a:t>
            </a:r>
            <a:r>
              <a:rPr lang="en-US" altLang="zh-TW" dirty="0" smtClean="0"/>
              <a:t>memory is </a:t>
            </a:r>
            <a:r>
              <a:rPr lang="en-US" altLang="zh-TW" dirty="0"/>
              <a:t>read only as constant memory.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116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GPGPU PROGRAMMING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/>
            <a:r>
              <a:rPr lang="en-US" altLang="zh-TW" i="1" dirty="0"/>
              <a:t>Shared memory</a:t>
            </a:r>
          </a:p>
          <a:p>
            <a:pPr marL="324000" indent="0">
              <a:buNone/>
            </a:pPr>
            <a:r>
              <a:rPr lang="en-US" altLang="zh-TW" dirty="0"/>
              <a:t>Shared memory is block-local that facilitates cooperation</a:t>
            </a:r>
          </a:p>
          <a:p>
            <a:pPr marL="324000" indent="0">
              <a:buNone/>
            </a:pPr>
            <a:r>
              <a:rPr lang="en-US" altLang="zh-TW" dirty="0"/>
              <a:t>between multiple threads in a thread block. Shared memory</a:t>
            </a:r>
          </a:p>
          <a:p>
            <a:pPr marL="324000" indent="0">
              <a:buNone/>
            </a:pPr>
            <a:r>
              <a:rPr lang="en-US" altLang="zh-TW" dirty="0"/>
              <a:t>is limited to 64KB per multi-processor on CUDA </a:t>
            </a:r>
            <a:r>
              <a:rPr lang="en-US" altLang="zh-TW" dirty="0" smtClean="0"/>
              <a:t>Fermi devices</a:t>
            </a:r>
            <a:r>
              <a:rPr lang="en-US" altLang="zh-TW" dirty="0"/>
              <a:t>. The access latency of shared memory is </a:t>
            </a:r>
            <a:r>
              <a:rPr lang="en-US" altLang="zh-TW" dirty="0" smtClean="0"/>
              <a:t>equivalent to </a:t>
            </a:r>
            <a:r>
              <a:rPr lang="en-US" altLang="zh-TW" dirty="0"/>
              <a:t>that of register.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308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GPGPU PROGRAMMING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/>
            <a:r>
              <a:rPr lang="en-US" altLang="zh-TW" i="1" dirty="0"/>
              <a:t>Registers</a:t>
            </a:r>
          </a:p>
          <a:p>
            <a:pPr marL="324000" indent="0">
              <a:buNone/>
            </a:pPr>
            <a:r>
              <a:rPr lang="en-US" altLang="zh-TW" dirty="0"/>
              <a:t>Each block on CUDA device equips a register file that</a:t>
            </a:r>
          </a:p>
          <a:p>
            <a:pPr marL="324000" indent="0">
              <a:buNone/>
            </a:pPr>
            <a:r>
              <a:rPr lang="en-US" altLang="zh-TW" dirty="0"/>
              <a:t>contains registers. The register provides fast thread-local</a:t>
            </a:r>
          </a:p>
          <a:p>
            <a:pPr marL="324000" indent="0">
              <a:buNone/>
            </a:pPr>
            <a:r>
              <a:rPr lang="en-US" altLang="zh-TW" dirty="0"/>
              <a:t>storage during kernel execution. In the Fermi architecture,</a:t>
            </a:r>
          </a:p>
          <a:p>
            <a:pPr marL="324000" indent="0">
              <a:buNone/>
            </a:pPr>
            <a:r>
              <a:rPr lang="en-US" altLang="zh-TW" dirty="0"/>
              <a:t>each multi-processor contains the amount of 32-bit registers</a:t>
            </a:r>
          </a:p>
          <a:p>
            <a:pPr marL="324000" indent="0">
              <a:buNone/>
            </a:pPr>
            <a:r>
              <a:rPr lang="en-US" altLang="zh-TW" dirty="0"/>
              <a:t>(32,000) that are shared for all threads in the executing</a:t>
            </a:r>
          </a:p>
          <a:p>
            <a:pPr marL="324000" indent="0">
              <a:buNone/>
            </a:pPr>
            <a:r>
              <a:rPr lang="en-US" altLang="zh-TW" dirty="0"/>
              <a:t>thread block.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626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Method</a:t>
            </a:r>
            <a:endParaRPr lang="zh-TW" altLang="en-US" sz="40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lphaUcPeriod"/>
            </a:pPr>
            <a:r>
              <a:rPr lang="en-US" altLang="zh-TW" i="1" dirty="0" smtClean="0"/>
              <a:t>Initialization</a:t>
            </a:r>
          </a:p>
          <a:p>
            <a:pPr marL="571500" indent="-457200">
              <a:buAutoNum type="alphaUcPeriod"/>
            </a:pPr>
            <a:r>
              <a:rPr lang="en-US" altLang="zh-TW" i="1" dirty="0"/>
              <a:t>Pattern Matching processing on </a:t>
            </a:r>
            <a:r>
              <a:rPr lang="en-US" altLang="zh-TW" i="1" dirty="0" smtClean="0"/>
              <a:t>GPU</a:t>
            </a:r>
          </a:p>
          <a:p>
            <a:pPr marL="571500" indent="-457200">
              <a:buAutoNum type="alphaUcPeriod"/>
            </a:pPr>
            <a:r>
              <a:rPr lang="en-US" altLang="zh-TW" i="1" dirty="0"/>
              <a:t>Data Output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82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Method</a:t>
            </a:r>
            <a:endParaRPr lang="zh-TW" altLang="en-US" sz="40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indent="-457200">
              <a:buFont typeface="+mj-lt"/>
              <a:buAutoNum type="alphaUcPeriod"/>
            </a:pPr>
            <a:r>
              <a:rPr lang="en-US" altLang="zh-TW" b="1" i="1" dirty="0" smtClean="0"/>
              <a:t>Initialization</a:t>
            </a:r>
            <a:endParaRPr lang="en-US" altLang="zh-TW" b="1" dirty="0" smtClean="0"/>
          </a:p>
          <a:p>
            <a:pPr marL="324000" indent="-457200">
              <a:buFont typeface="+mj-lt"/>
              <a:buAutoNum type="arabicPeriod"/>
            </a:pPr>
            <a:r>
              <a:rPr lang="en-US" altLang="zh-TW" dirty="0" err="1" smtClean="0"/>
              <a:t>ZeroCopy</a:t>
            </a:r>
            <a:endParaRPr lang="en-US" altLang="zh-TW" dirty="0" smtClean="0"/>
          </a:p>
          <a:p>
            <a:pPr marL="324000" indent="-457200">
              <a:buFont typeface="+mj-lt"/>
              <a:buAutoNum type="arabicPeriod"/>
            </a:pPr>
            <a:r>
              <a:rPr lang="en-US" altLang="zh-TW" dirty="0" smtClean="0"/>
              <a:t>Page-locked memory</a:t>
            </a:r>
          </a:p>
          <a:p>
            <a:pPr marL="324000" indent="-457200">
              <a:buFont typeface="+mj-lt"/>
              <a:buAutoNum type="arabicPeriod"/>
            </a:pPr>
            <a:r>
              <a:rPr lang="en-US" altLang="zh-TW" dirty="0" smtClean="0"/>
              <a:t>Each thread </a:t>
            </a:r>
            <a:r>
              <a:rPr lang="en-US" altLang="zh-TW" dirty="0"/>
              <a:t>searches in </a:t>
            </a:r>
            <a:r>
              <a:rPr lang="en-US" altLang="zh-TW" i="1" dirty="0"/>
              <a:t>n </a:t>
            </a:r>
            <a:r>
              <a:rPr lang="en-US" altLang="zh-TW" dirty="0"/>
              <a:t>bytes where </a:t>
            </a:r>
            <a:r>
              <a:rPr lang="en-US" altLang="zh-TW" i="1" dirty="0"/>
              <a:t>n </a:t>
            </a:r>
            <a:r>
              <a:rPr lang="en-US" altLang="zh-TW" dirty="0"/>
              <a:t>is the maximum </a:t>
            </a:r>
            <a:r>
              <a:rPr lang="en-US" altLang="zh-TW" dirty="0" smtClean="0"/>
              <a:t>pattern length</a:t>
            </a:r>
            <a:r>
              <a:rPr lang="en-US" altLang="zh-TW" dirty="0"/>
              <a:t>. Therefore, the total size of combined packets </a:t>
            </a:r>
            <a:r>
              <a:rPr lang="en-US" altLang="zh-TW" dirty="0" smtClean="0"/>
              <a:t>is</a:t>
            </a:r>
          </a:p>
          <a:p>
            <a:pPr marL="324000" indent="0">
              <a:buNone/>
            </a:pPr>
            <a:r>
              <a:rPr lang="en-US" altLang="zh-TW" i="1" dirty="0" smtClean="0"/>
              <a:t>			L </a:t>
            </a:r>
            <a:r>
              <a:rPr lang="en-US" altLang="zh-TW" dirty="0"/>
              <a:t>= </a:t>
            </a:r>
            <a:r>
              <a:rPr lang="en-US" altLang="zh-TW" i="1" dirty="0" smtClean="0"/>
              <a:t>n X 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140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800" b="1" dirty="0"/>
              <a:t>Method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14787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6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241</TotalTime>
  <Words>305</Words>
  <Application>Microsoft Office PowerPoint</Application>
  <PresentationFormat>如螢幕大小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相鄰</vt:lpstr>
      <vt:lpstr>Efficient Packet Pattern Matching for Gigabit Network Intrusion Detection using GPUs </vt:lpstr>
      <vt:lpstr>GPGPU PROGRAMMING</vt:lpstr>
      <vt:lpstr>GPGPU PROGRAMMING</vt:lpstr>
      <vt:lpstr>GPGPU PROGRAMMING</vt:lpstr>
      <vt:lpstr>GPGPU PROGRAMMING</vt:lpstr>
      <vt:lpstr>GPGPU PROGRAMMING</vt:lpstr>
      <vt:lpstr>Method</vt:lpstr>
      <vt:lpstr>Method</vt:lpstr>
      <vt:lpstr>Method</vt:lpstr>
      <vt:lpstr>PowerPoint 簡報</vt:lpstr>
      <vt:lpstr>EXPERIMENT</vt:lpstr>
      <vt:lpstr>EXPERIMENT</vt:lpstr>
      <vt:lpstr>EXPERIMENT</vt:lpstr>
      <vt:lpstr>EXPERIMENT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Hierarchical Matching Algorithm for Intrusion Detection Systems</dc:title>
  <dc:creator>kim147</dc:creator>
  <cp:lastModifiedBy>kim147</cp:lastModifiedBy>
  <cp:revision>14</cp:revision>
  <dcterms:created xsi:type="dcterms:W3CDTF">2012-10-30T17:27:38Z</dcterms:created>
  <dcterms:modified xsi:type="dcterms:W3CDTF">2013-01-09T04:54:07Z</dcterms:modified>
</cp:coreProperties>
</file>